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846" r:id="rId3"/>
    <p:sldId id="847" r:id="rId4"/>
    <p:sldId id="848" r:id="rId5"/>
    <p:sldId id="849" r:id="rId6"/>
    <p:sldId id="850" r:id="rId7"/>
    <p:sldId id="851" r:id="rId8"/>
    <p:sldId id="852" r:id="rId9"/>
    <p:sldId id="853" r:id="rId10"/>
    <p:sldId id="854" r:id="rId11"/>
    <p:sldId id="855" r:id="rId12"/>
    <p:sldId id="856" r:id="rId13"/>
    <p:sldId id="857" r:id="rId14"/>
    <p:sldId id="858" r:id="rId15"/>
    <p:sldId id="859" r:id="rId16"/>
    <p:sldId id="860" r:id="rId17"/>
    <p:sldId id="861" r:id="rId18"/>
    <p:sldId id="862" r:id="rId19"/>
    <p:sldId id="863" r:id="rId20"/>
    <p:sldId id="864" r:id="rId21"/>
    <p:sldId id="865" r:id="rId22"/>
    <p:sldId id="866" r:id="rId23"/>
    <p:sldId id="867" r:id="rId24"/>
    <p:sldId id="868" r:id="rId25"/>
    <p:sldId id="869" r:id="rId26"/>
    <p:sldId id="870" r:id="rId27"/>
    <p:sldId id="871" r:id="rId28"/>
    <p:sldId id="872" r:id="rId29"/>
    <p:sldId id="873" r:id="rId30"/>
    <p:sldId id="874" r:id="rId31"/>
    <p:sldId id="875" r:id="rId32"/>
    <p:sldId id="876" r:id="rId33"/>
    <p:sldId id="877" r:id="rId34"/>
    <p:sldId id="878" r:id="rId35"/>
    <p:sldId id="879" r:id="rId36"/>
    <p:sldId id="880" r:id="rId37"/>
    <p:sldId id="881" r:id="rId38"/>
    <p:sldId id="882" r:id="rId39"/>
    <p:sldId id="883" r:id="rId40"/>
    <p:sldId id="884" r:id="rId41"/>
    <p:sldId id="565" r:id="rId42"/>
    <p:sldId id="698" r:id="rId43"/>
    <p:sldId id="700" r:id="rId44"/>
    <p:sldId id="819" r:id="rId45"/>
    <p:sldId id="839" r:id="rId46"/>
    <p:sldId id="840" r:id="rId47"/>
    <p:sldId id="841" r:id="rId48"/>
    <p:sldId id="842" r:id="rId49"/>
    <p:sldId id="843" r:id="rId50"/>
    <p:sldId id="837" r:id="rId51"/>
    <p:sldId id="825" r:id="rId52"/>
    <p:sldId id="826" r:id="rId53"/>
    <p:sldId id="827" r:id="rId54"/>
    <p:sldId id="833" r:id="rId55"/>
    <p:sldId id="844" r:id="rId56"/>
    <p:sldId id="834" r:id="rId57"/>
    <p:sldId id="779" r:id="rId58"/>
    <p:sldId id="704" r:id="rId59"/>
    <p:sldId id="836" r:id="rId60"/>
    <p:sldId id="832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ECEEF"/>
    <a:srgbClr val="008000"/>
    <a:srgbClr val="FF00FF"/>
    <a:srgbClr val="FF99CC"/>
    <a:srgbClr val="006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47" autoAdjust="0"/>
    <p:restoredTop sz="94660"/>
  </p:normalViewPr>
  <p:slideViewPr>
    <p:cSldViewPr>
      <p:cViewPr>
        <p:scale>
          <a:sx n="80" d="100"/>
          <a:sy n="80" d="100"/>
        </p:scale>
        <p:origin x="-158" y="3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0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21A6A-B69B-4D53-AE10-189CAC9C7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4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B81A-3BFF-4BA4-94CA-D5C2C079E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2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147E1-D4C9-489A-A542-80905BEDF5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7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B9494-F106-42F5-9206-6B5D8481A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2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2DA5A-FA9F-45A5-AFBB-D2A2710C22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6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BE56E-0A6B-40F3-B232-C18D607DFC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3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980A8-5C2B-4452-BBEE-575C424C64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4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EACAA-1965-49A2-A086-51DF612BF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28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F99DA-0D1D-43E3-BFD9-8640AD69DA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38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E0D6A-9B85-476E-AAEC-338BEE26AF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86708-83F9-45F3-B57B-6F97690FC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9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6E1364F-F6D4-454F-9E02-84BCF3903C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</a:t>
            </a:r>
            <a:r>
              <a:rPr lang="fr-FR" sz="7200" kern="10" dirty="0" smtClean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CS 2020</a:t>
            </a:r>
            <a:endParaRPr lang="fr-FR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  <a:p>
            <a:pPr algn="ctr"/>
            <a:r>
              <a:rPr lang="fr-FR" sz="7200" kern="10" smtClean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CS1-Honors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9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</a:t>
            </a:r>
            <a:r>
              <a:rPr lang="en-US" sz="2000" kern="10" dirty="0" smtClean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Exposure</a:t>
            </a:r>
          </a:p>
          <a:p>
            <a:pPr algn="ctr"/>
            <a:r>
              <a:rPr lang="en-US" sz="2000" kern="10" dirty="0" smtClean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  <a:endParaRPr lang="en-US" sz="2000" kern="10" dirty="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</a:gradFill>
              <a:latin typeface="Impact"/>
            </a:endParaRPr>
          </a:p>
        </p:txBody>
      </p:sp>
      <p:sp>
        <p:nvSpPr>
          <p:cNvPr id="7" name="WordArt 7"/>
          <p:cNvSpPr>
            <a:spLocks noChangeArrowheads="1" noChangeShapeType="1" noTextEdit="1"/>
          </p:cNvSpPr>
          <p:nvPr/>
        </p:nvSpPr>
        <p:spPr bwMode="auto">
          <a:xfrm>
            <a:off x="371475" y="3581400"/>
            <a:ext cx="840105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Introduction to Python Coding:</a:t>
            </a:r>
          </a:p>
          <a:p>
            <a:pPr algn="ctr"/>
            <a:r>
              <a:rPr lang="en-US" sz="3600" kern="1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Using jGRASP, Output </a:t>
            </a:r>
            <a:r>
              <a:rPr lang="en-US" sz="3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with print &amp; Comments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0" name="WordArt 6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82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r>
              <a:rPr lang="en-US" sz="3600" kern="10" dirty="0" smtClean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3 Section 1-4 Slides</a:t>
            </a:r>
            <a:endParaRPr lang="en-US" sz="3600" kern="10" dirty="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DCEBF5"/>
                  </a:gs>
                  <a:gs pos="8000">
                    <a:srgbClr val="83A7C3"/>
                  </a:gs>
                  <a:gs pos="13000">
                    <a:srgbClr val="768FB9"/>
                  </a:gs>
                  <a:gs pos="21001">
                    <a:srgbClr val="83A7C3"/>
                  </a:gs>
                  <a:gs pos="52000">
                    <a:srgbClr val="FFFFFF"/>
                  </a:gs>
                  <a:gs pos="56000">
                    <a:srgbClr val="9C6563"/>
                  </a:gs>
                  <a:gs pos="58000">
                    <a:srgbClr val="80302D"/>
                  </a:gs>
                  <a:gs pos="71001">
                    <a:srgbClr val="C0524E"/>
                  </a:gs>
                  <a:gs pos="94000">
                    <a:srgbClr val="EBDAD4"/>
                  </a:gs>
                  <a:gs pos="100000">
                    <a:srgbClr val="55261C"/>
                  </a:gs>
                </a:gsLst>
                <a:lin ang="5400000" scaled="1"/>
              </a:gradFill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0" y="2209800"/>
            <a:ext cx="43335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Edit Window</a:t>
            </a:r>
            <a:endParaRPr lang="en-US" sz="5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7600" y="5373469"/>
            <a:ext cx="52120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Narrow" panose="020B0606020202030204" pitchFamily="34" charset="0"/>
              </a:rPr>
              <a:t>Output/Message Window</a:t>
            </a:r>
            <a:endParaRPr lang="en-US" sz="36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3177671"/>
            <a:ext cx="1752600" cy="10895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36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Narrow" panose="020B0606020202030204" pitchFamily="34" charset="0"/>
              </a:rPr>
              <a:t>Browse </a:t>
            </a:r>
          </a:p>
          <a:p>
            <a:pPr algn="ctr">
              <a:lnSpc>
                <a:spcPct val="90000"/>
              </a:lnSpc>
            </a:pPr>
            <a:r>
              <a:rPr lang="en-US" sz="36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Narrow" panose="020B0606020202030204" pitchFamily="34" charset="0"/>
              </a:rPr>
              <a:t>Window</a:t>
            </a:r>
            <a:endParaRPr lang="en-US" sz="36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33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52344" y="4594352"/>
            <a:ext cx="6309360" cy="1554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382000" y="4749800"/>
            <a:ext cx="0" cy="64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382000" y="3962400"/>
            <a:ext cx="0" cy="64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606040" y="886968"/>
            <a:ext cx="146304" cy="56692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2286000" y="1965960"/>
            <a:ext cx="0" cy="64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3069336" y="1965960"/>
            <a:ext cx="0" cy="64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4081272" y="1206044"/>
            <a:ext cx="4072128" cy="1815882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Note: You can move the borders between the windows to change their sizes to suit your needs.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8912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WordArt 2"/>
          <p:cNvSpPr>
            <a:spLocks noChangeArrowheads="1" noChangeShapeType="1" noTextEdit="1"/>
          </p:cNvSpPr>
          <p:nvPr/>
        </p:nvSpPr>
        <p:spPr bwMode="auto">
          <a:xfrm>
            <a:off x="381000" y="487680"/>
            <a:ext cx="8382000" cy="3200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</a:t>
            </a:r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Organization of  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381000" y="330708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Program Examples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34959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524001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Organization of Program Examples </a:t>
            </a:r>
            <a:r>
              <a:rPr lang="en-US" sz="4800" b="1" smtClean="0">
                <a:latin typeface="Arial" panose="020B0604020202020204" pitchFamily="34" charset="0"/>
                <a:cs typeface="Arial" panose="020B0604020202020204" pitchFamily="34" charset="0"/>
              </a:rPr>
              <a:t>in LearnIntroCS</a:t>
            </a:r>
            <a:endParaRPr lang="en-US" sz="4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1523999"/>
            <a:ext cx="8322847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206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524001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Organization of Program Examples </a:t>
            </a:r>
            <a:r>
              <a:rPr lang="en-US" sz="4800" b="1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LearnIntroCS</a:t>
            </a:r>
            <a:endParaRPr lang="en-US" sz="4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" y="1523999"/>
            <a:ext cx="8322847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705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WordArt 2"/>
          <p:cNvSpPr>
            <a:spLocks noChangeArrowheads="1" noChangeShapeType="1" noTextEdit="1"/>
          </p:cNvSpPr>
          <p:nvPr/>
        </p:nvSpPr>
        <p:spPr bwMode="auto">
          <a:xfrm>
            <a:off x="381000" y="152400"/>
            <a:ext cx="8382000" cy="24688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Loading, Executing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381000" y="4343400"/>
            <a:ext cx="8382000" cy="2286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Files in </a:t>
            </a:r>
            <a:r>
              <a:rPr lang="en-US" sz="3600" kern="10" dirty="0" err="1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jGRASP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381000" y="2286000"/>
            <a:ext cx="8382000" cy="24688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&amp; Editing Python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75353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84632" y="786384"/>
            <a:ext cx="2819400" cy="10668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291840" y="1828800"/>
            <a:ext cx="4191000" cy="52322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Click the </a:t>
            </a:r>
            <a:r>
              <a:rPr lang="en-US" sz="2800" b="1" dirty="0" smtClean="0"/>
              <a:t>Open File </a:t>
            </a:r>
            <a:r>
              <a:rPr lang="en-US" sz="2800" dirty="0" smtClean="0"/>
              <a:t>icon.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1514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0" y="609600"/>
            <a:ext cx="869344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962399" y="1981200"/>
            <a:ext cx="4495801" cy="2800767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3200" smtClean="0"/>
              <a:t>Browse to the </a:t>
            </a:r>
            <a:r>
              <a:rPr lang="en-US" sz="3200" b="1" smtClean="0"/>
              <a:t>Desktop</a:t>
            </a:r>
            <a:endParaRPr lang="en-US" sz="3200" dirty="0" smtClean="0"/>
          </a:p>
          <a:p>
            <a:pPr>
              <a:lnSpc>
                <a:spcPct val="110000"/>
              </a:lnSpc>
            </a:pPr>
            <a:r>
              <a:rPr lang="en-US" sz="3200" dirty="0" smtClean="0"/>
              <a:t>(or wherever your </a:t>
            </a:r>
            <a:r>
              <a:rPr lang="en-US" sz="3200" b="1" dirty="0" err="1" smtClean="0"/>
              <a:t>LearnIntroCS</a:t>
            </a:r>
            <a:r>
              <a:rPr lang="en-US" sz="3200" dirty="0" smtClean="0"/>
              <a:t> folder is stored) and double-click </a:t>
            </a:r>
            <a:r>
              <a:rPr lang="en-US" sz="3200" b="1" dirty="0" err="1" smtClean="0"/>
              <a:t>LearnIntroCS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3488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2648"/>
            <a:ext cx="869344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00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886200" y="2894914"/>
            <a:ext cx="4724400" cy="1219886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 smtClean="0"/>
              <a:t>Double-click </a:t>
            </a:r>
          </a:p>
          <a:p>
            <a:pPr>
              <a:lnSpc>
                <a:spcPct val="120000"/>
              </a:lnSpc>
            </a:pPr>
            <a:r>
              <a:rPr lang="en-US" sz="3200" b="1" spc="-10" dirty="0" err="1" smtClean="0"/>
              <a:t>IntroCS</a:t>
            </a:r>
            <a:r>
              <a:rPr lang="en-US" sz="3200" b="1" spc="-10" dirty="0" smtClean="0"/>
              <a:t>-Learning Units</a:t>
            </a:r>
            <a:endParaRPr lang="en-US" sz="3200" spc="-10" dirty="0"/>
          </a:p>
        </p:txBody>
      </p:sp>
    </p:spTree>
    <p:extLst>
      <p:ext uri="{BB962C8B-B14F-4D97-AF65-F5344CB8AC3E}">
        <p14:creationId xmlns:p14="http://schemas.microsoft.com/office/powerpoint/2010/main" val="375442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2648"/>
            <a:ext cx="869344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90288" y="2285999"/>
            <a:ext cx="4020312" cy="173736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3200" dirty="0" smtClean="0"/>
              <a:t>Double-click </a:t>
            </a:r>
          </a:p>
          <a:p>
            <a:pPr>
              <a:lnSpc>
                <a:spcPct val="110000"/>
              </a:lnSpc>
            </a:pPr>
            <a:r>
              <a:rPr lang="en-US" sz="3200" b="1" dirty="0" smtClean="0"/>
              <a:t>Unit03-Introduction to Python Coding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44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3.1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274320" y="1905000"/>
            <a:ext cx="8595360" cy="3200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Introduction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03504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2648"/>
            <a:ext cx="869344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362200" y="2381071"/>
            <a:ext cx="2971800" cy="1200329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600" dirty="0" smtClean="0"/>
              <a:t>Double-click </a:t>
            </a:r>
          </a:p>
          <a:p>
            <a:r>
              <a:rPr lang="en-US" sz="3600" b="1" dirty="0" smtClean="0"/>
              <a:t>Programs03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7832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2648"/>
            <a:ext cx="869344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29200" y="2346674"/>
            <a:ext cx="3352800" cy="1920526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3600" dirty="0" smtClean="0"/>
              <a:t>Double-click </a:t>
            </a:r>
          </a:p>
          <a:p>
            <a:pPr>
              <a:lnSpc>
                <a:spcPct val="110000"/>
              </a:lnSpc>
            </a:pPr>
            <a:r>
              <a:rPr lang="en-US" sz="3600" b="1" dirty="0" smtClean="0"/>
              <a:t>Programs03a-TextOutput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442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612648"/>
            <a:ext cx="869344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648200" y="2895600"/>
            <a:ext cx="3886200" cy="1200329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600" dirty="0" smtClean="0"/>
              <a:t>Double-click </a:t>
            </a:r>
          </a:p>
          <a:p>
            <a:r>
              <a:rPr lang="en-US" sz="3600" b="1" dirty="0" smtClean="0"/>
              <a:t>TextOutput01.py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0400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286000" y="4754940"/>
            <a:ext cx="6501384" cy="1572768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 dirty="0" smtClean="0"/>
              <a:t>Right now the </a:t>
            </a:r>
            <a:r>
              <a:rPr lang="en-US" sz="3200" b="1" dirty="0" smtClean="0"/>
              <a:t>Browse Window </a:t>
            </a:r>
            <a:r>
              <a:rPr lang="en-US" sz="3200" dirty="0" smtClean="0"/>
              <a:t>does not match the location of the file in the </a:t>
            </a:r>
            <a:r>
              <a:rPr lang="en-US" sz="3200" b="1" dirty="0" smtClean="0"/>
              <a:t>Edit Window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1094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86000" y="4754940"/>
            <a:ext cx="6504432" cy="156966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 dirty="0" smtClean="0"/>
              <a:t>Click the icon of a folder with a “</a:t>
            </a:r>
            <a:r>
              <a:rPr lang="en-US" sz="3200" b="1" dirty="0" smtClean="0"/>
              <a:t>B</a:t>
            </a:r>
            <a:r>
              <a:rPr lang="en-US" sz="3200" dirty="0" smtClean="0"/>
              <a:t>” on it to fix this and to make loading other files from this folder simpler.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77824" y="0"/>
            <a:ext cx="0" cy="6766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754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286000" y="4754940"/>
            <a:ext cx="6501384" cy="156966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 dirty="0" smtClean="0"/>
              <a:t>If you do not have line numbers, click this icon …</a:t>
            </a:r>
          </a:p>
          <a:p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90672" y="0"/>
            <a:ext cx="0" cy="6766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787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286000" y="4754940"/>
            <a:ext cx="6501384" cy="156966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 dirty="0" smtClean="0"/>
              <a:t>If you do not have line numbers, click this icon to turn them on.  Line #s are useful for debugging.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90672" y="0"/>
            <a:ext cx="0" cy="6766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618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286000" y="1447800"/>
            <a:ext cx="6492240" cy="147752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800" dirty="0" smtClean="0"/>
              <a:t>Click the icon of the </a:t>
            </a:r>
            <a:r>
              <a:rPr lang="en-US" sz="2800" b="1" dirty="0" smtClean="0">
                <a:solidFill>
                  <a:srgbClr val="C00000"/>
                </a:solidFill>
              </a:rPr>
              <a:t>Red Running Man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to “execute” or “</a:t>
            </a:r>
            <a:r>
              <a:rPr lang="en-US" sz="2800" b="1" dirty="0" smtClean="0"/>
              <a:t>Run</a:t>
            </a:r>
            <a:r>
              <a:rPr lang="en-US" sz="2800" dirty="0" smtClean="0"/>
              <a:t>” your program. 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The output is shown below: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85032" y="0"/>
            <a:ext cx="0" cy="6766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313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590800" y="1021140"/>
            <a:ext cx="6096000" cy="156966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dirty="0" smtClean="0"/>
              <a:t>Change this program so that it will now display your name.  Note the asterisks that show up by the file names.  This means the changes you made have </a:t>
            </a:r>
            <a:r>
              <a:rPr lang="en-US" sz="2400" dirty="0"/>
              <a:t>not </a:t>
            </a:r>
            <a:r>
              <a:rPr lang="en-US" sz="2400" dirty="0" smtClean="0"/>
              <a:t>been saved. 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1722120" y="2615184"/>
            <a:ext cx="182880" cy="182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95400" y="82296"/>
            <a:ext cx="182880" cy="182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03904" y="3694176"/>
            <a:ext cx="182880" cy="1828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77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590800" y="1447800"/>
            <a:ext cx="5715000" cy="1138773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 dirty="0" smtClean="0"/>
              <a:t>When you click the </a:t>
            </a:r>
            <a:r>
              <a:rPr lang="en-US" sz="3200" b="1" dirty="0" smtClean="0"/>
              <a:t>Save</a:t>
            </a:r>
            <a:r>
              <a:rPr lang="en-US" sz="3200" dirty="0" smtClean="0"/>
              <a:t> icon, </a:t>
            </a:r>
          </a:p>
          <a:p>
            <a:r>
              <a:rPr lang="en-US" sz="3200" dirty="0"/>
              <a:t>The asterisks (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3200" dirty="0"/>
              <a:t>) </a:t>
            </a:r>
            <a:r>
              <a:rPr lang="en-US" sz="3200" dirty="0" smtClean="0"/>
              <a:t>go away.</a:t>
            </a:r>
            <a:endParaRPr lang="en-US" sz="32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09600" y="0"/>
            <a:ext cx="0" cy="6766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556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225421"/>
          </a:xfrm>
        </p:spPr>
        <p:txBody>
          <a:bodyPr/>
          <a:lstStyle/>
          <a:p>
            <a:pPr eaLnBrk="1" hangingPunct="1"/>
            <a:r>
              <a:rPr lang="en-US" sz="4800" smtClean="0">
                <a:latin typeface="Arial Black" pitchFamily="34" charset="0"/>
              </a:rPr>
              <a:t>Introduction</a:t>
            </a:r>
            <a:endParaRPr lang="en-US" sz="4800" dirty="0" smtClean="0">
              <a:latin typeface="Arial Black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6200" y="1225421"/>
            <a:ext cx="8991600" cy="353943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/>
              <a:t>This chapter will start by showing you the necessary tools to write simple programs.  Keep in mind that you will be creating your </a:t>
            </a:r>
            <a:r>
              <a:rPr lang="en-US" sz="2800" dirty="0" smtClean="0"/>
              <a:t>programs </a:t>
            </a:r>
            <a:r>
              <a:rPr lang="en-US" sz="2800" dirty="0"/>
              <a:t>in a high-level language, Python.  This means you need some type of editing environment </a:t>
            </a:r>
            <a:r>
              <a:rPr lang="en-US" sz="2800" dirty="0" smtClean="0"/>
              <a:t>in which to </a:t>
            </a:r>
            <a:r>
              <a:rPr lang="en-US" sz="2800" dirty="0"/>
              <a:t>write your </a:t>
            </a:r>
            <a:r>
              <a:rPr lang="en-US" sz="2800" dirty="0" smtClean="0"/>
              <a:t>programs.  After </a:t>
            </a:r>
            <a:r>
              <a:rPr lang="en-US" sz="2800" dirty="0"/>
              <a:t>the program is written you need to translate and execute your program.  </a:t>
            </a:r>
            <a:r>
              <a:rPr lang="en-US" sz="2800" dirty="0" smtClean="0"/>
              <a:t>For now, learning </a:t>
            </a:r>
            <a:r>
              <a:rPr lang="en-US" sz="2800" dirty="0"/>
              <a:t>those fundamental program-writing skills is </a:t>
            </a:r>
            <a:r>
              <a:rPr lang="en-US" sz="2800" dirty="0" smtClean="0"/>
              <a:t>your </a:t>
            </a:r>
            <a:r>
              <a:rPr lang="en-US" sz="2800" dirty="0"/>
              <a:t>primary concern.</a:t>
            </a:r>
          </a:p>
        </p:txBody>
      </p:sp>
    </p:spTree>
    <p:extLst>
      <p:ext uri="{BB962C8B-B14F-4D97-AF65-F5344CB8AC3E}">
        <p14:creationId xmlns:p14="http://schemas.microsoft.com/office/powerpoint/2010/main" val="199661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590800" y="1143000"/>
            <a:ext cx="5486400" cy="1384995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Note that even though we have changed and saved the program, we still see the old output.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4809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590800" y="1437382"/>
            <a:ext cx="5486400" cy="1077218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 dirty="0" smtClean="0"/>
              <a:t>Execute or “run” the program again to see the new output.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685032" y="0"/>
            <a:ext cx="0" cy="6766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063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0584" y="2819400"/>
            <a:ext cx="1920240" cy="32918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52600" y="2821898"/>
            <a:ext cx="13716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>
            <a:off x="228600" y="4953000"/>
            <a:ext cx="1371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5257800"/>
            <a:ext cx="4343400" cy="1255728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double-click any of these files to load them in </a:t>
            </a:r>
            <a:r>
              <a:rPr lang="en-US" sz="2800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Edit Window</a:t>
            </a:r>
            <a:r>
              <a:rPr lang="en-US" sz="2800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spc="-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790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724400" y="4343400"/>
            <a:ext cx="3931920" cy="452432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600" dirty="0" smtClean="0"/>
              <a:t>… and </a:t>
            </a:r>
            <a:r>
              <a:rPr lang="en-US" sz="2600" b="1" dirty="0" smtClean="0"/>
              <a:t>Run</a:t>
            </a:r>
            <a:r>
              <a:rPr lang="en-US" sz="2600" dirty="0" smtClean="0"/>
              <a:t> them as well.</a:t>
            </a:r>
            <a:endParaRPr lang="en-US" sz="2600" dirty="0"/>
          </a:p>
        </p:txBody>
      </p:sp>
      <p:sp>
        <p:nvSpPr>
          <p:cNvPr id="9" name="Rounded Rectangle 8"/>
          <p:cNvSpPr/>
          <p:nvPr/>
        </p:nvSpPr>
        <p:spPr>
          <a:xfrm>
            <a:off x="1847088" y="3002280"/>
            <a:ext cx="7214616" cy="1828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58200" y="1981200"/>
            <a:ext cx="0" cy="1021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685032" y="0"/>
            <a:ext cx="0" cy="6766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675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438400" y="1447800"/>
            <a:ext cx="6324600" cy="830997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dirty="0" smtClean="0"/>
              <a:t>Try this: Scroll up in the </a:t>
            </a:r>
            <a:r>
              <a:rPr lang="en-US" sz="2400" b="1" dirty="0" smtClean="0"/>
              <a:t>Run I/O</a:t>
            </a:r>
            <a:r>
              <a:rPr lang="en-US" sz="2400" dirty="0" smtClean="0"/>
              <a:t> window.  </a:t>
            </a:r>
            <a:r>
              <a:rPr lang="en-US" sz="2400" spc="-40" dirty="0" smtClean="0"/>
              <a:t>Note that all of the earlier outputs are still there.</a:t>
            </a:r>
            <a:endParaRPr lang="en-US" sz="2400" spc="-4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887968" y="4572000"/>
            <a:ext cx="0" cy="14630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81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438400" y="1447800"/>
            <a:ext cx="6324600" cy="830997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dirty="0" smtClean="0">
                <a:latin typeface="Arial Narrow" panose="020B0606020202030204" pitchFamily="34" charset="0"/>
              </a:rPr>
              <a:t>It is a good habit to </a:t>
            </a:r>
            <a:r>
              <a:rPr lang="en-US" sz="2400" b="1" dirty="0" smtClean="0">
                <a:latin typeface="Arial Narrow" panose="020B0606020202030204" pitchFamily="34" charset="0"/>
              </a:rPr>
              <a:t>Clear</a:t>
            </a:r>
            <a:r>
              <a:rPr lang="en-US" sz="2400" dirty="0" smtClean="0">
                <a:latin typeface="Arial Narrow" panose="020B0606020202030204" pitchFamily="34" charset="0"/>
              </a:rPr>
              <a:t> this window before you </a:t>
            </a:r>
            <a:r>
              <a:rPr lang="en-US" sz="2400" b="1" dirty="0" smtClean="0">
                <a:latin typeface="Arial Narrow" panose="020B0606020202030204" pitchFamily="34" charset="0"/>
              </a:rPr>
              <a:t>Run</a:t>
            </a:r>
            <a:r>
              <a:rPr lang="en-US" sz="2400" dirty="0" smtClean="0">
                <a:latin typeface="Arial Narrow" panose="020B0606020202030204" pitchFamily="34" charset="0"/>
              </a:rPr>
              <a:t> to prevent confusion between old and new outputs.</a:t>
            </a:r>
            <a:endParaRPr lang="en-US" sz="2400" spc="-20" dirty="0">
              <a:latin typeface="Arial Narrow" panose="020B060602020203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920240" y="3840480"/>
            <a:ext cx="886968" cy="45720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42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rot="5400000" flipV="1">
            <a:off x="2209800" y="3474720"/>
            <a:ext cx="1371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V="1">
            <a:off x="3886200" y="3474720"/>
            <a:ext cx="1371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V="1">
            <a:off x="5605272" y="3474720"/>
            <a:ext cx="1371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V="1">
            <a:off x="7278624" y="3474720"/>
            <a:ext cx="1371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514600" y="1413301"/>
            <a:ext cx="6324600" cy="1815882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Note that multiple files can be loaded at the same time.  Just click the any</a:t>
            </a:r>
            <a:r>
              <a:rPr lang="en-US" sz="2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of the tabs below to work with a different file.  This is useful for large projects.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879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514600" y="1413301"/>
            <a:ext cx="6324600" cy="147752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If you load too many files, you will no longer be able to read the file names on the tabs.  </a:t>
            </a:r>
          </a:p>
        </p:txBody>
      </p:sp>
    </p:spTree>
    <p:extLst>
      <p:ext uri="{BB962C8B-B14F-4D97-AF65-F5344CB8AC3E}">
        <p14:creationId xmlns:p14="http://schemas.microsoft.com/office/powerpoint/2010/main" val="627909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514600" y="1413301"/>
            <a:ext cx="6217920" cy="2246769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And since these files </a:t>
            </a:r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stay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loaded, even if you quit and reload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jGRASP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over time this issue can get worse and worse.  However, there is a simple solution.</a:t>
            </a:r>
          </a:p>
        </p:txBody>
      </p:sp>
    </p:spTree>
    <p:extLst>
      <p:ext uri="{BB962C8B-B14F-4D97-AF65-F5344CB8AC3E}">
        <p14:creationId xmlns:p14="http://schemas.microsoft.com/office/powerpoint/2010/main" val="3948049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897880" y="1447800"/>
            <a:ext cx="3200400" cy="353943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Another good habit is to occasionally go up to </a:t>
            </a:r>
            <a:r>
              <a:rPr lang="en-US" sz="2800" b="1" dirty="0" smtClean="0">
                <a:latin typeface="Arial Narrow" panose="020B0606020202030204" pitchFamily="34" charset="0"/>
                <a:cs typeface="Arial" panose="020B0604020202020204" pitchFamily="34" charset="0"/>
              </a:rPr>
              <a:t>Window</a:t>
            </a:r>
            <a:r>
              <a:rPr lang="en-US" sz="28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and select </a:t>
            </a:r>
          </a:p>
          <a:p>
            <a:r>
              <a:rPr lang="en-US" sz="2800" b="1" dirty="0" smtClean="0">
                <a:latin typeface="Arial Narrow" panose="020B0606020202030204" pitchFamily="34" charset="0"/>
                <a:cs typeface="Arial" panose="020B0604020202020204" pitchFamily="34" charset="0"/>
              </a:rPr>
              <a:t>Close All Windows</a:t>
            </a:r>
            <a:r>
              <a:rPr lang="en-US" sz="28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.  This is far less tedious than closing each and every single window individually.</a:t>
            </a:r>
          </a:p>
        </p:txBody>
      </p:sp>
    </p:spTree>
    <p:extLst>
      <p:ext uri="{BB962C8B-B14F-4D97-AF65-F5344CB8AC3E}">
        <p14:creationId xmlns:p14="http://schemas.microsoft.com/office/powerpoint/2010/main" val="2776727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WordArt 2"/>
          <p:cNvSpPr>
            <a:spLocks noChangeArrowheads="1" noChangeShapeType="1" noTextEdit="1"/>
          </p:cNvSpPr>
          <p:nvPr/>
        </p:nvSpPr>
        <p:spPr bwMode="auto">
          <a:xfrm>
            <a:off x="274320" y="3916680"/>
            <a:ext cx="859536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</a:t>
            </a:r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for Python   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  <p:sp>
        <p:nvSpPr>
          <p:cNvPr id="20484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3.2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274320" y="1600200"/>
            <a:ext cx="859536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Using </a:t>
            </a:r>
            <a:r>
              <a:rPr lang="en-US" sz="3600" kern="10" dirty="0" err="1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jGRASP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1198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897880" y="1447800"/>
            <a:ext cx="3200400" cy="353943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Another good habit is to occasionally go up to </a:t>
            </a:r>
            <a:r>
              <a:rPr lang="en-US" sz="2800" b="1" dirty="0" smtClean="0">
                <a:latin typeface="Arial Narrow" panose="020B0606020202030204" pitchFamily="34" charset="0"/>
                <a:cs typeface="Arial" panose="020B0604020202020204" pitchFamily="34" charset="0"/>
              </a:rPr>
              <a:t>Window</a:t>
            </a:r>
            <a:r>
              <a:rPr lang="en-US" sz="28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and select </a:t>
            </a:r>
          </a:p>
          <a:p>
            <a:r>
              <a:rPr lang="en-US" sz="2800" b="1" dirty="0" smtClean="0">
                <a:latin typeface="Arial Narrow" panose="020B0606020202030204" pitchFamily="34" charset="0"/>
                <a:cs typeface="Arial" panose="020B0604020202020204" pitchFamily="34" charset="0"/>
              </a:rPr>
              <a:t>Close All Windows</a:t>
            </a:r>
            <a:r>
              <a:rPr lang="en-US" sz="28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.  This is far less tedious than closing each and every single window individually.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194560" y="3200400"/>
            <a:ext cx="6583680" cy="52322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 smtClean="0"/>
              <a:t>And now you have a clean slate again.</a:t>
            </a:r>
            <a:endParaRPr lang="en-US" sz="2800" spc="-40" dirty="0"/>
          </a:p>
        </p:txBody>
      </p:sp>
    </p:spTree>
    <p:extLst>
      <p:ext uri="{BB962C8B-B14F-4D97-AF65-F5344CB8AC3E}">
        <p14:creationId xmlns:p14="http://schemas.microsoft.com/office/powerpoint/2010/main" val="1002934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WordArt 2"/>
          <p:cNvSpPr>
            <a:spLocks noChangeArrowheads="1" noChangeShapeType="1" noTextEdit="1"/>
          </p:cNvSpPr>
          <p:nvPr/>
        </p:nvSpPr>
        <p:spPr bwMode="auto">
          <a:xfrm>
            <a:off x="685800" y="4084320"/>
            <a:ext cx="7772400" cy="24688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6505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With print 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  <p:sp>
        <p:nvSpPr>
          <p:cNvPr id="34820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3.3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685800" y="1569720"/>
            <a:ext cx="7772400" cy="24688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6505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Text Output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t="11401" r="5416" b="35112"/>
          <a:stretch/>
        </p:blipFill>
        <p:spPr bwMode="auto">
          <a:xfrm>
            <a:off x="228601" y="228600"/>
            <a:ext cx="8686800" cy="410633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0" t="65810" r="4319" b="11439"/>
          <a:stretch/>
        </p:blipFill>
        <p:spPr bwMode="auto">
          <a:xfrm>
            <a:off x="228600" y="4724400"/>
            <a:ext cx="8686800" cy="177959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89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Arial Narrow" pitchFamily="34" charset="0"/>
              </a:rPr>
              <a:t>Python Keywords &amp; Program Statements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4800" y="1371600"/>
            <a:ext cx="8534400" cy="5016758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 dirty="0"/>
              <a:t>A Python </a:t>
            </a:r>
            <a:r>
              <a:rPr lang="en-US" sz="3200" i="1" dirty="0"/>
              <a:t>keyword</a:t>
            </a:r>
            <a:r>
              <a:rPr lang="en-US" sz="3200" dirty="0"/>
              <a:t> is a word that has a special meaning </a:t>
            </a:r>
            <a:r>
              <a:rPr lang="en-US" sz="3200" dirty="0" smtClean="0"/>
              <a:t>in a </a:t>
            </a:r>
            <a:r>
              <a:rPr lang="en-US" sz="3200" dirty="0"/>
              <a:t>program or performs a special function.  </a:t>
            </a:r>
          </a:p>
          <a:p>
            <a:r>
              <a:rPr lang="en-US" sz="3200" dirty="0"/>
              <a:t> </a:t>
            </a:r>
          </a:p>
          <a:p>
            <a:r>
              <a:rPr lang="en-US" sz="3200" dirty="0"/>
              <a:t>A </a:t>
            </a:r>
            <a:r>
              <a:rPr lang="en-US" sz="3200" i="1" dirty="0"/>
              <a:t>program statement</a:t>
            </a:r>
            <a:r>
              <a:rPr lang="en-US" sz="3200" dirty="0"/>
              <a:t> usually contains </a:t>
            </a:r>
            <a:r>
              <a:rPr lang="en-US" sz="3200" dirty="0" smtClean="0"/>
              <a:t>one </a:t>
            </a:r>
            <a:r>
              <a:rPr lang="en-US" sz="3200" dirty="0"/>
              <a:t>or more </a:t>
            </a:r>
            <a:r>
              <a:rPr lang="en-US" sz="3200" i="1" dirty="0"/>
              <a:t>keywords</a:t>
            </a:r>
            <a:r>
              <a:rPr lang="en-US" sz="3200" dirty="0"/>
              <a:t>.</a:t>
            </a:r>
          </a:p>
          <a:p>
            <a:r>
              <a:rPr lang="en-US" sz="3200" dirty="0"/>
              <a:t> </a:t>
            </a:r>
          </a:p>
          <a:p>
            <a:r>
              <a:rPr lang="en-US" sz="3200" dirty="0"/>
              <a:t>Keywords in Python are case-sensitive.  </a:t>
            </a:r>
          </a:p>
          <a:p>
            <a:r>
              <a:rPr lang="en-US" sz="3200" dirty="0"/>
              <a:t>For example:</a:t>
            </a:r>
          </a:p>
          <a:p>
            <a:r>
              <a:rPr lang="en-US" sz="3200" b="1" dirty="0"/>
              <a:t>print</a:t>
            </a:r>
            <a:r>
              <a:rPr lang="en-US" sz="3200" dirty="0"/>
              <a:t> is a Python keyword, while </a:t>
            </a:r>
            <a:r>
              <a:rPr lang="en-US" sz="3200" b="1" dirty="0"/>
              <a:t>PRINT </a:t>
            </a:r>
            <a:r>
              <a:rPr lang="en-US" sz="3200" dirty="0"/>
              <a:t>is not.</a:t>
            </a:r>
          </a:p>
        </p:txBody>
      </p:sp>
    </p:spTree>
    <p:extLst>
      <p:ext uri="{BB962C8B-B14F-4D97-AF65-F5344CB8AC3E}">
        <p14:creationId xmlns:p14="http://schemas.microsoft.com/office/powerpoint/2010/main" val="224865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t="10367" r="9917" b="35705"/>
          <a:stretch/>
        </p:blipFill>
        <p:spPr bwMode="auto">
          <a:xfrm>
            <a:off x="182880" y="182880"/>
            <a:ext cx="8778239" cy="4140201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63248" r="4429" b="8783"/>
          <a:stretch/>
        </p:blipFill>
        <p:spPr bwMode="auto">
          <a:xfrm>
            <a:off x="1188720" y="4096512"/>
            <a:ext cx="7772400" cy="257274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3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t="10587" r="19163" b="23133"/>
          <a:stretch/>
        </p:blipFill>
        <p:spPr bwMode="auto">
          <a:xfrm>
            <a:off x="182880" y="182874"/>
            <a:ext cx="8778240" cy="5303126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8" t="68106" r="15191" b="11875"/>
          <a:stretch/>
        </p:blipFill>
        <p:spPr bwMode="auto">
          <a:xfrm>
            <a:off x="3017520" y="4724400"/>
            <a:ext cx="5943600" cy="193323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3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" t="10809" r="5667" b="25848"/>
          <a:stretch/>
        </p:blipFill>
        <p:spPr bwMode="auto">
          <a:xfrm>
            <a:off x="182878" y="182880"/>
            <a:ext cx="8778240" cy="469392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71786" r="15080" b="8783"/>
          <a:stretch/>
        </p:blipFill>
        <p:spPr bwMode="auto">
          <a:xfrm>
            <a:off x="822958" y="4724400"/>
            <a:ext cx="8138160" cy="193671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5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0849" r="4600" b="35773"/>
          <a:stretch/>
        </p:blipFill>
        <p:spPr bwMode="auto">
          <a:xfrm>
            <a:off x="182880" y="191346"/>
            <a:ext cx="8778240" cy="4097867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8" t="71492" r="14641" b="9224"/>
          <a:stretch/>
        </p:blipFill>
        <p:spPr bwMode="auto">
          <a:xfrm>
            <a:off x="182880" y="4618987"/>
            <a:ext cx="8778240" cy="201041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16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2" t="11029" r="6633" b="13052"/>
          <a:stretch/>
        </p:blipFill>
        <p:spPr bwMode="auto">
          <a:xfrm>
            <a:off x="182879" y="182879"/>
            <a:ext cx="8778239" cy="6483097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8" t="52503" r="37811" b="8489"/>
          <a:stretch/>
        </p:blipFill>
        <p:spPr bwMode="auto">
          <a:xfrm>
            <a:off x="3811493" y="2590800"/>
            <a:ext cx="5149626" cy="407517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00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1138" r="1800" b="18391"/>
          <a:stretch/>
        </p:blipFill>
        <p:spPr bwMode="auto">
          <a:xfrm>
            <a:off x="182881" y="182881"/>
            <a:ext cx="8778240" cy="4770119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8" t="52503" r="56873" b="8489"/>
          <a:stretch/>
        </p:blipFill>
        <p:spPr bwMode="auto">
          <a:xfrm>
            <a:off x="5861304" y="2362199"/>
            <a:ext cx="3099816" cy="4314175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225421"/>
          </a:xfrm>
        </p:spPr>
        <p:txBody>
          <a:bodyPr/>
          <a:lstStyle/>
          <a:p>
            <a:pPr eaLnBrk="1" hangingPunct="1"/>
            <a:r>
              <a:rPr lang="en-US" sz="4800" dirty="0" smtClean="0">
                <a:latin typeface="Arial Black" pitchFamily="34" charset="0"/>
              </a:rPr>
              <a:t>Required Software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76200" y="1225421"/>
            <a:ext cx="8991600" cy="2246769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In </a:t>
            </a:r>
            <a:r>
              <a:rPr lang="en-US" sz="2800" dirty="0"/>
              <a:t>Chapter </a:t>
            </a:r>
            <a:r>
              <a:rPr lang="en-US" sz="2800" dirty="0" smtClean="0"/>
              <a:t>2 you </a:t>
            </a:r>
            <a:r>
              <a:rPr lang="en-US" sz="2800" dirty="0"/>
              <a:t>installed the </a:t>
            </a:r>
            <a:r>
              <a:rPr lang="en-US" sz="2800" b="1" dirty="0" smtClean="0"/>
              <a:t>Java</a:t>
            </a:r>
            <a:r>
              <a:rPr lang="en-US" sz="2800" dirty="0" smtClean="0"/>
              <a:t>, </a:t>
            </a:r>
            <a:r>
              <a:rPr lang="en-US" sz="2800" b="1" dirty="0" err="1" smtClean="0"/>
              <a:t>jGRASP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b="1" dirty="0"/>
              <a:t>Python</a:t>
            </a:r>
            <a:r>
              <a:rPr lang="en-US" sz="2800" dirty="0"/>
              <a:t> in order to write and execute Python programs.  You may wonder why you had to install </a:t>
            </a:r>
            <a:r>
              <a:rPr lang="en-US" sz="2800" u="sng" dirty="0" smtClean="0"/>
              <a:t>Java</a:t>
            </a:r>
            <a:r>
              <a:rPr lang="en-US" sz="2800" dirty="0" smtClean="0"/>
              <a:t> to </a:t>
            </a:r>
            <a:r>
              <a:rPr lang="en-US" sz="2800" dirty="0"/>
              <a:t>run </a:t>
            </a:r>
            <a:r>
              <a:rPr lang="en-US" sz="2800" u="sng" dirty="0"/>
              <a:t>Python</a:t>
            </a:r>
            <a:r>
              <a:rPr lang="en-US" sz="2800" dirty="0"/>
              <a:t> programs.  The answer </a:t>
            </a:r>
            <a:r>
              <a:rPr lang="en-US" sz="2800" dirty="0" smtClean="0"/>
              <a:t>is </a:t>
            </a:r>
            <a:r>
              <a:rPr lang="en-US" sz="2800" b="1" dirty="0" err="1"/>
              <a:t>jGRASP</a:t>
            </a:r>
            <a:r>
              <a:rPr lang="en-US" sz="2800" dirty="0"/>
              <a:t> </a:t>
            </a:r>
            <a:r>
              <a:rPr lang="en-US" sz="2800" dirty="0" smtClean="0"/>
              <a:t>was </a:t>
            </a:r>
            <a:r>
              <a:rPr lang="en-US" sz="2800" dirty="0"/>
              <a:t>written in </a:t>
            </a:r>
            <a:r>
              <a:rPr lang="en-US" sz="2800" b="1" dirty="0" smtClean="0"/>
              <a:t>Java</a:t>
            </a:r>
            <a:r>
              <a:rPr lang="en-US" sz="2800" dirty="0"/>
              <a:t> </a:t>
            </a:r>
            <a:r>
              <a:rPr lang="en-US" sz="2800" dirty="0" smtClean="0"/>
              <a:t>and cannot execute without it.</a:t>
            </a:r>
            <a:endParaRPr lang="en-US" sz="2800" dirty="0"/>
          </a:p>
        </p:txBody>
      </p:sp>
      <p:pic>
        <p:nvPicPr>
          <p:cNvPr id="5" name="Picture 4" descr="C:\Users\JohnSchram\AppData\Local\Microsoft\Windows\Temporary Internet Files\Content.IE5\CET67MTU\python[1]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3"/>
          <a:stretch/>
        </p:blipFill>
        <p:spPr bwMode="auto">
          <a:xfrm>
            <a:off x="76200" y="3581400"/>
            <a:ext cx="4529667" cy="169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29200"/>
            <a:ext cx="3200400" cy="1676400"/>
          </a:xfrm>
          <a:prstGeom prst="rect">
            <a:avLst/>
          </a:prstGeom>
        </p:spPr>
      </p:pic>
      <p:pic>
        <p:nvPicPr>
          <p:cNvPr id="7" name="Picture 6" descr="C:\Users\JohnSchram\AppData\Local\Microsoft\Windows\Temporary Internet Files\Content.IE5\CET67MTU\java_logo[1]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33" y="3061853"/>
            <a:ext cx="2585867" cy="3643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318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latin typeface="Arial Black" pitchFamily="34" charset="0"/>
              </a:rPr>
              <a:t>print &amp; end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9797" y="914400"/>
            <a:ext cx="8991600" cy="5786199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dirty="0"/>
              <a:t>The</a:t>
            </a:r>
            <a:r>
              <a:rPr lang="en-US" sz="2400" b="1" dirty="0"/>
              <a:t> print</a:t>
            </a:r>
            <a:r>
              <a:rPr lang="en-US" sz="2400" dirty="0"/>
              <a:t> command generates an output display of the characters contained between double quotes.</a:t>
            </a:r>
          </a:p>
          <a:p>
            <a:r>
              <a:rPr lang="en-US" sz="1400" dirty="0"/>
              <a:t> 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end</a:t>
            </a:r>
            <a:r>
              <a:rPr lang="en-US" sz="2400" dirty="0"/>
              <a:t> keyword is not used, </a:t>
            </a:r>
            <a:r>
              <a:rPr lang="en-US" sz="2400" b="1" dirty="0"/>
              <a:t>print</a:t>
            </a:r>
            <a:r>
              <a:rPr lang="en-US" sz="2400" dirty="0"/>
              <a:t> will also generate a </a:t>
            </a:r>
            <a:r>
              <a:rPr lang="en-US" sz="2400" i="1" dirty="0"/>
              <a:t>carriage-return/line-feed</a:t>
            </a:r>
            <a:r>
              <a:rPr lang="en-US" sz="2400" dirty="0"/>
              <a:t> (</a:t>
            </a:r>
            <a:r>
              <a:rPr lang="en-US" sz="2400" dirty="0" err="1"/>
              <a:t>crlf</a:t>
            </a:r>
            <a:r>
              <a:rPr lang="en-US" sz="2400" dirty="0"/>
              <a:t>).</a:t>
            </a:r>
          </a:p>
          <a:p>
            <a:r>
              <a:rPr lang="en-US" sz="1400" dirty="0"/>
              <a:t> </a:t>
            </a:r>
          </a:p>
          <a:p>
            <a:r>
              <a:rPr lang="en-US" sz="2400" dirty="0"/>
              <a:t>If the </a:t>
            </a:r>
            <a:r>
              <a:rPr lang="en-US" sz="2400" b="1" dirty="0"/>
              <a:t>end</a:t>
            </a:r>
            <a:r>
              <a:rPr lang="en-US" sz="2400" dirty="0"/>
              <a:t> keyword is used, </a:t>
            </a:r>
            <a:r>
              <a:rPr lang="en-US" sz="2400" b="1" dirty="0"/>
              <a:t>print</a:t>
            </a:r>
            <a:r>
              <a:rPr lang="en-US" sz="2400" dirty="0"/>
              <a:t> will not generate a </a:t>
            </a:r>
            <a:r>
              <a:rPr lang="en-US" sz="2400" dirty="0" err="1"/>
              <a:t>crlf</a:t>
            </a:r>
            <a:r>
              <a:rPr lang="en-US" sz="2400" dirty="0"/>
              <a:t> and instead display the specified text in the second set of quotes</a:t>
            </a:r>
            <a:r>
              <a:rPr lang="en-US" sz="2400" dirty="0" smtClean="0"/>
              <a:t>.</a:t>
            </a:r>
          </a:p>
          <a:p>
            <a:endParaRPr lang="en-US" sz="1400" dirty="0"/>
          </a:p>
          <a:p>
            <a:r>
              <a:rPr lang="en-US" sz="2400" dirty="0" smtClean="0"/>
              <a:t>Examples:</a:t>
            </a:r>
          </a:p>
          <a:p>
            <a:endParaRPr lang="en-US" sz="24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963444"/>
              </p:ext>
            </p:extLst>
          </p:nvPr>
        </p:nvGraphicFramePr>
        <p:xfrm>
          <a:off x="381000" y="4191000"/>
          <a:ext cx="830580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4538"/>
                <a:gridCol w="51112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print("Hello")</a:t>
                      </a:r>
                      <a:endParaRPr lang="en-US" sz="240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print("World")</a:t>
                      </a:r>
                      <a:endParaRPr lang="en-US" sz="240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display: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Hello</a:t>
                      </a:r>
                    </a:p>
                    <a:p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print("Hello", end = " ")</a:t>
                      </a:r>
                      <a:endParaRPr lang="en-US" sz="240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print("World")</a:t>
                      </a:r>
                      <a:endParaRPr lang="en-US" sz="240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display: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Hello World</a:t>
                      </a:r>
                      <a:endParaRPr lang="en-US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43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latin typeface="Arial Black" pitchFamily="34" charset="0"/>
              </a:rPr>
              <a:t>Creating Blank Lines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9797" y="990600"/>
            <a:ext cx="8991600" cy="5632311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dirty="0"/>
              <a:t>Creating a blank line of output can be done 2 different ways.</a:t>
            </a:r>
          </a:p>
          <a:p>
            <a:r>
              <a:rPr lang="en-US" sz="2400" dirty="0"/>
              <a:t>One is to use </a:t>
            </a:r>
            <a:r>
              <a:rPr lang="en-US" sz="2400" b="1" dirty="0"/>
              <a:t>print()</a:t>
            </a:r>
            <a:r>
              <a:rPr lang="en-US" sz="2400" dirty="0"/>
              <a:t> with absolutely nothing in the parentheses.</a:t>
            </a:r>
          </a:p>
          <a:p>
            <a:r>
              <a:rPr lang="en-US" sz="2400" dirty="0"/>
              <a:t>The other is to add the </a:t>
            </a:r>
            <a:r>
              <a:rPr lang="en-US" sz="2400" b="1" dirty="0"/>
              <a:t>\n</a:t>
            </a:r>
            <a:r>
              <a:rPr lang="en-US" sz="2400" dirty="0"/>
              <a:t> </a:t>
            </a:r>
            <a:r>
              <a:rPr lang="en-US" sz="2400" i="1" dirty="0"/>
              <a:t>Escape Sequence</a:t>
            </a:r>
            <a:r>
              <a:rPr lang="en-US" sz="2400" dirty="0"/>
              <a:t> to an existing </a:t>
            </a:r>
            <a:r>
              <a:rPr lang="en-US" sz="2400" b="1" dirty="0"/>
              <a:t>print</a:t>
            </a:r>
            <a:r>
              <a:rPr lang="en-US" sz="2400" dirty="0"/>
              <a:t> statement:</a:t>
            </a:r>
          </a:p>
          <a:p>
            <a:endParaRPr lang="en-US" sz="2400" dirty="0"/>
          </a:p>
          <a:p>
            <a:r>
              <a:rPr lang="en-US" sz="2400" dirty="0" smtClean="0"/>
              <a:t>Examples: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000" dirty="0"/>
          </a:p>
          <a:p>
            <a:endParaRPr lang="en-US" sz="2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780775"/>
              </p:ext>
            </p:extLst>
          </p:nvPr>
        </p:nvGraphicFramePr>
        <p:xfrm>
          <a:off x="381000" y="3352800"/>
          <a:ext cx="8305800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4538"/>
                <a:gridCol w="51112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print("Hello")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print()</a:t>
                      </a:r>
                      <a:endParaRPr lang="en-US" sz="240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print("World")</a:t>
                      </a:r>
                      <a:endParaRPr lang="en-US" sz="240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display: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Hello</a:t>
                      </a:r>
                    </a:p>
                    <a:p>
                      <a:endParaRPr lang="en-US" sz="240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print("Hello\n")</a:t>
                      </a:r>
                      <a:endParaRPr lang="en-US" sz="240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print("World")</a:t>
                      </a:r>
                    </a:p>
                    <a:p>
                      <a:endParaRPr lang="en-US" sz="240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also display: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Hello </a:t>
                      </a:r>
                    </a:p>
                    <a:p>
                      <a:endParaRPr lang="en-US" sz="240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World</a:t>
                      </a:r>
                      <a:endParaRPr lang="en-US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1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3.4</a:t>
            </a:r>
            <a:endParaRPr 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1252537" y="1676400"/>
            <a:ext cx="6629399" cy="2057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6505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Program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  <p:sp>
        <p:nvSpPr>
          <p:cNvPr id="7" name="WordArt 2"/>
          <p:cNvSpPr>
            <a:spLocks noChangeArrowheads="1" noChangeShapeType="1" noTextEdit="1"/>
          </p:cNvSpPr>
          <p:nvPr/>
        </p:nvSpPr>
        <p:spPr bwMode="auto">
          <a:xfrm>
            <a:off x="381000" y="3886200"/>
            <a:ext cx="8391525" cy="2057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6505"/>
              </a:avLst>
            </a:prstTxWarp>
          </a:bodyPr>
          <a:lstStyle/>
          <a:p>
            <a:pPr algn="ctr"/>
            <a:r>
              <a:rPr lang="en-US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Comments</a:t>
            </a:r>
            <a:endParaRPr lang="en-US" sz="3600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9777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0669" r="7249" b="13027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1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0669" r="7249" b="13027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2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0669" r="7249" b="13027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t="29532" r="57884" b="11927"/>
          <a:stretch/>
        </p:blipFill>
        <p:spPr bwMode="auto">
          <a:xfrm>
            <a:off x="5715000" y="182880"/>
            <a:ext cx="3246121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9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2879" y="182880"/>
            <a:ext cx="8778240" cy="6492240"/>
            <a:chOff x="182879" y="182880"/>
            <a:chExt cx="8778240" cy="6492240"/>
          </a:xfrm>
        </p:grpSpPr>
        <p:pic>
          <p:nvPicPr>
            <p:cNvPr id="2050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548640" y="182880"/>
              <a:ext cx="0" cy="64922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t="65426" r="57676" b="8487"/>
          <a:stretch/>
        </p:blipFill>
        <p:spPr bwMode="auto">
          <a:xfrm>
            <a:off x="6053065" y="2552700"/>
            <a:ext cx="2908054" cy="320040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5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Black" pitchFamily="34" charset="0"/>
              </a:rPr>
              <a:t>String Literal Definition 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152400" y="990600"/>
            <a:ext cx="8839200" cy="5484578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dirty="0"/>
              <a:t>A</a:t>
            </a:r>
            <a:r>
              <a:rPr lang="en-US" sz="2400" i="1" dirty="0"/>
              <a:t> string literal</a:t>
            </a:r>
            <a:r>
              <a:rPr lang="en-US" sz="2400" dirty="0"/>
              <a:t> is any text in-between a set of quotes. 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 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“text” can be a name, letter, group of words, or basically anything that you can </a:t>
            </a:r>
            <a:r>
              <a:rPr lang="en-US" sz="2400" u="sng" dirty="0"/>
              <a:t>type</a:t>
            </a:r>
            <a:r>
              <a:rPr lang="en-US" sz="2400" dirty="0"/>
              <a:t> </a:t>
            </a:r>
            <a:r>
              <a:rPr lang="en-US" sz="2400" dirty="0" smtClean="0"/>
              <a:t>inside </a:t>
            </a:r>
            <a:r>
              <a:rPr lang="en-US" sz="2400" dirty="0"/>
              <a:t>a set of quotes.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 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Examples: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"</a:t>
            </a:r>
            <a:r>
              <a:rPr lang="en-US" sz="2400" b="1" dirty="0" smtClean="0"/>
              <a:t>computer"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b="1" dirty="0" smtClean="0"/>
              <a:t>"John Smith"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b="1" dirty="0" smtClean="0"/>
              <a:t>"</a:t>
            </a:r>
            <a:r>
              <a:rPr lang="en-US" sz="2400" b="1" dirty="0"/>
              <a:t>Hello all you happy people."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/>
              <a:t>"Q"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/>
              <a:t>"?"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/>
              <a:t>"811 Fleming Trail"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/>
              <a:t>"Richardson, Texas"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/>
              <a:t>"75081"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/>
              <a:t> </a:t>
            </a:r>
            <a:endParaRPr lang="en-US" sz="2400" dirty="0"/>
          </a:p>
          <a:p>
            <a:r>
              <a:rPr lang="en-US" sz="2400" spc="-20" dirty="0"/>
              <a:t>Most </a:t>
            </a:r>
            <a:r>
              <a:rPr lang="en-US" sz="2400" b="1" spc="-20" dirty="0"/>
              <a:t>print</a:t>
            </a:r>
            <a:r>
              <a:rPr lang="en-US" sz="2400" spc="-20" dirty="0"/>
              <a:t> statements contain a </a:t>
            </a:r>
            <a:r>
              <a:rPr lang="en-US" sz="2400" i="1" spc="-20" dirty="0"/>
              <a:t>string literal</a:t>
            </a:r>
            <a:r>
              <a:rPr lang="en-US" sz="2400" spc="-20" dirty="0"/>
              <a:t> in their parentheses.</a:t>
            </a:r>
          </a:p>
        </p:txBody>
      </p:sp>
    </p:spTree>
    <p:extLst>
      <p:ext uri="{BB962C8B-B14F-4D97-AF65-F5344CB8AC3E}">
        <p14:creationId xmlns:p14="http://schemas.microsoft.com/office/powerpoint/2010/main" val="12755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705451"/>
          </a:xfrm>
        </p:spPr>
        <p:txBody>
          <a:bodyPr/>
          <a:lstStyle/>
          <a:p>
            <a:pPr eaLnBrk="1" hangingPunct="1"/>
            <a:r>
              <a:rPr lang="en-US" sz="4800" dirty="0" smtClean="0">
                <a:latin typeface="Arial Black" pitchFamily="34" charset="0"/>
              </a:rPr>
              <a:t>Python Multi-Line Comment Disclaimer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9797" y="1705451"/>
            <a:ext cx="8991600" cy="4893647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600" dirty="0"/>
              <a:t>Technically, Python does not have </a:t>
            </a:r>
            <a:r>
              <a:rPr lang="en-US" sz="2600" i="1" dirty="0"/>
              <a:t>Multi-Line Comments</a:t>
            </a:r>
            <a:r>
              <a:rPr lang="en-US" sz="2600" dirty="0"/>
              <a:t>.</a:t>
            </a:r>
          </a:p>
          <a:p>
            <a:r>
              <a:rPr lang="en-US" sz="2600" dirty="0"/>
              <a:t> </a:t>
            </a:r>
          </a:p>
          <a:p>
            <a:r>
              <a:rPr lang="en-US" sz="2600" dirty="0"/>
              <a:t>The “Triple-Double-Quote” is actually used to create a </a:t>
            </a:r>
            <a:endParaRPr lang="en-US" sz="2600" dirty="0" smtClean="0"/>
          </a:p>
          <a:p>
            <a:r>
              <a:rPr lang="en-US" sz="2600" dirty="0" smtClean="0"/>
              <a:t>multi-line </a:t>
            </a:r>
            <a:r>
              <a:rPr lang="en-US" sz="2600" i="1" dirty="0"/>
              <a:t>string literal</a:t>
            </a:r>
            <a:r>
              <a:rPr lang="en-US" sz="2600" dirty="0"/>
              <a:t>.  </a:t>
            </a:r>
          </a:p>
          <a:p>
            <a:r>
              <a:rPr lang="en-US" sz="2600" dirty="0"/>
              <a:t> </a:t>
            </a:r>
          </a:p>
          <a:p>
            <a:r>
              <a:rPr lang="en-US" sz="2600" dirty="0"/>
              <a:t>This is why they are </a:t>
            </a:r>
            <a:r>
              <a:rPr lang="en-US" sz="2600" b="1" dirty="0">
                <a:solidFill>
                  <a:srgbClr val="008000"/>
                </a:solidFill>
              </a:rPr>
              <a:t>green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/>
              <a:t>and not </a:t>
            </a:r>
            <a:r>
              <a:rPr lang="en-US" sz="2600" b="1" dirty="0">
                <a:solidFill>
                  <a:srgbClr val="C00000"/>
                </a:solidFill>
              </a:rPr>
              <a:t>red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like the </a:t>
            </a:r>
            <a:r>
              <a:rPr lang="en-US" sz="2600" i="1" dirty="0"/>
              <a:t>Single-Line Comments</a:t>
            </a:r>
            <a:r>
              <a:rPr lang="en-US" sz="2600" dirty="0"/>
              <a:t>.</a:t>
            </a:r>
          </a:p>
          <a:p>
            <a:r>
              <a:rPr lang="en-US" sz="2600" dirty="0"/>
              <a:t> </a:t>
            </a:r>
          </a:p>
          <a:p>
            <a:r>
              <a:rPr lang="en-US" sz="2600" dirty="0"/>
              <a:t>However, multi-line string literals which are not part of a </a:t>
            </a:r>
            <a:r>
              <a:rPr lang="en-US" sz="2600" b="1" spc="-10" dirty="0"/>
              <a:t>print</a:t>
            </a:r>
            <a:r>
              <a:rPr lang="en-US" sz="2600" spc="-10" dirty="0"/>
              <a:t> statement are simply </a:t>
            </a:r>
            <a:r>
              <a:rPr lang="en-US" sz="2600" u="sng" spc="-10" dirty="0"/>
              <a:t>ignored</a:t>
            </a:r>
            <a:r>
              <a:rPr lang="en-US" sz="2600" spc="-10" dirty="0"/>
              <a:t> by the Python interpreter.  </a:t>
            </a:r>
          </a:p>
          <a:p>
            <a:r>
              <a:rPr lang="en-US" sz="2600" dirty="0"/>
              <a:t> </a:t>
            </a:r>
          </a:p>
          <a:p>
            <a:r>
              <a:rPr lang="en-US" sz="2600" dirty="0"/>
              <a:t>This essentially makes them multi-line comments.</a:t>
            </a:r>
          </a:p>
        </p:txBody>
      </p:sp>
      <p:pic>
        <p:nvPicPr>
          <p:cNvPr id="3076" name="Picture 4" descr="C:\Users\JohnSchram\AppData\Local\Microsoft\Windows\Temporary Internet Files\Content.IE5\8K4SRM6H\Disclaimer[1]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091795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JohnSchram\AppData\Local\Microsoft\Windows\Temporary Internet Files\Content.IE5\8K4SRM6H\Disclaimer[1]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205" y="0"/>
            <a:ext cx="1091795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7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3" t="7589" r="6151" b="8928"/>
          <a:stretch/>
        </p:blipFill>
        <p:spPr bwMode="auto">
          <a:xfrm>
            <a:off x="182879" y="182880"/>
            <a:ext cx="564184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3" t="52500" r="51147" b="7000"/>
          <a:stretch/>
        </p:blipFill>
        <p:spPr bwMode="auto">
          <a:xfrm>
            <a:off x="6153912" y="182880"/>
            <a:ext cx="2805289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7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3" r="44712"/>
          <a:stretch/>
        </p:blipFill>
        <p:spPr bwMode="auto">
          <a:xfrm>
            <a:off x="0" y="1164867"/>
            <a:ext cx="9144000" cy="569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225421"/>
          </a:xfrm>
        </p:spPr>
        <p:txBody>
          <a:bodyPr/>
          <a:lstStyle/>
          <a:p>
            <a:pPr eaLnBrk="1" hangingPunct="1"/>
            <a:r>
              <a:rPr lang="en-US" sz="4800" b="1" smtClean="0">
                <a:latin typeface="Arial Black" pitchFamily="34" charset="0"/>
              </a:rPr>
              <a:t>The</a:t>
            </a:r>
            <a:r>
              <a:rPr lang="en-US" sz="4800" smtClean="0">
                <a:latin typeface="Arial Black" pitchFamily="34" charset="0"/>
              </a:rPr>
              <a:t> </a:t>
            </a:r>
            <a:r>
              <a:rPr lang="en-US" sz="5400" b="1" smtClean="0">
                <a:latin typeface="Consolas" panose="020B0609020204030204" pitchFamily="49" charset="0"/>
              </a:rPr>
              <a:t>LearnIntroCS</a:t>
            </a:r>
            <a:r>
              <a:rPr lang="en-US" sz="5400" smtClean="0">
                <a:latin typeface="Arial Black" pitchFamily="34" charset="0"/>
              </a:rPr>
              <a:t> </a:t>
            </a:r>
            <a:r>
              <a:rPr lang="en-US" sz="4800" smtClean="0">
                <a:latin typeface="Arial Black" pitchFamily="34" charset="0"/>
              </a:rPr>
              <a:t>Folder</a:t>
            </a:r>
            <a:endParaRPr lang="en-US" sz="4800" dirty="0" smtClean="0">
              <a:latin typeface="Arial Black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1645920" y="2179320"/>
            <a:ext cx="0" cy="64008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143000" y="2729805"/>
            <a:ext cx="7848600" cy="353943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smtClean="0"/>
              <a:t>This chapter assumes that the </a:t>
            </a:r>
            <a:r>
              <a:rPr lang="en-US" sz="2800" b="1" smtClean="0"/>
              <a:t>LearnIntroCS</a:t>
            </a:r>
            <a:r>
              <a:rPr lang="en-US" sz="2800" smtClean="0"/>
              <a:t> folder has been been copied to your </a:t>
            </a:r>
            <a:r>
              <a:rPr lang="en-US" sz="2800" b="1" smtClean="0"/>
              <a:t>Desktop</a:t>
            </a:r>
            <a:r>
              <a:rPr lang="en-US" sz="2800" smtClean="0"/>
              <a:t>. </a:t>
            </a:r>
          </a:p>
          <a:p>
            <a:r>
              <a:rPr lang="en-US" sz="2800" smtClean="0"/>
              <a:t>If you have this folder in a different location,  (</a:t>
            </a:r>
            <a:r>
              <a:rPr lang="en-US" sz="2800" b="1" smtClean="0"/>
              <a:t>Documents </a:t>
            </a:r>
            <a:r>
              <a:rPr lang="en-US" sz="2800" smtClean="0"/>
              <a:t>for example) </a:t>
            </a:r>
            <a:r>
              <a:rPr lang="en-US" sz="2800"/>
              <a:t>then </a:t>
            </a:r>
            <a:r>
              <a:rPr lang="en-US" sz="2800" smtClean="0"/>
              <a:t>you will need to go to that location anytime the directions say to go to the </a:t>
            </a:r>
            <a:r>
              <a:rPr lang="en-US" sz="2800" b="1" smtClean="0"/>
              <a:t>Desktop</a:t>
            </a:r>
            <a:r>
              <a:rPr lang="en-US" sz="2800" smtClean="0"/>
              <a:t>.  If you do not have this folder at all, you will need to get a copy of it from your teacher before you can do anything else.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9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828801"/>
          </a:xfrm>
        </p:spPr>
        <p:txBody>
          <a:bodyPr/>
          <a:lstStyle/>
          <a:p>
            <a:r>
              <a:rPr lang="en-US" sz="4800" dirty="0" smtClean="0">
                <a:latin typeface="Arial Black" pitchFamily="34" charset="0"/>
              </a:rPr>
              <a:t>2 Different Types</a:t>
            </a:r>
            <a:br>
              <a:rPr lang="en-US" sz="4800" dirty="0" smtClean="0">
                <a:latin typeface="Arial Black" pitchFamily="34" charset="0"/>
              </a:rPr>
            </a:br>
            <a:r>
              <a:rPr lang="en-US" sz="4800" dirty="0" smtClean="0">
                <a:latin typeface="Arial Black" pitchFamily="34" charset="0"/>
              </a:rPr>
              <a:t>of Comments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685800" y="1828800"/>
            <a:ext cx="7772400" cy="1600200"/>
          </a:xfrm>
          <a:prstGeom prst="rect">
            <a:avLst/>
          </a:prstGeom>
          <a:solidFill>
            <a:srgbClr val="FFFF99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 smtClean="0">
                <a:solidFill>
                  <a:srgbClr val="C00000"/>
                </a:solidFill>
                <a:cs typeface="Arial" charset="0"/>
              </a:rPr>
              <a:t>#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>
                <a:solidFill>
                  <a:srgbClr val="C00000"/>
                </a:solidFill>
              </a:rPr>
              <a:t>This is a single-line </a:t>
            </a:r>
            <a:r>
              <a:rPr lang="en-US" sz="3200" dirty="0" smtClean="0">
                <a:solidFill>
                  <a:srgbClr val="C00000"/>
                </a:solidFill>
              </a:rPr>
              <a:t>comment.</a:t>
            </a:r>
          </a:p>
          <a:p>
            <a:pPr eaLnBrk="1" hangingPunct="1">
              <a:spcBef>
                <a:spcPct val="50000"/>
              </a:spcBef>
            </a:pPr>
            <a:r>
              <a:rPr lang="en-US" sz="3200" dirty="0" smtClean="0"/>
              <a:t>print("Good morning!")   </a:t>
            </a:r>
            <a:r>
              <a:rPr lang="en-US" sz="3600" dirty="0" smtClean="0">
                <a:solidFill>
                  <a:srgbClr val="C00000"/>
                </a:solidFill>
              </a:rPr>
              <a:t>#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>
                <a:solidFill>
                  <a:srgbClr val="C00000"/>
                </a:solidFill>
              </a:rPr>
              <a:t>So is this</a:t>
            </a:r>
            <a:r>
              <a:rPr lang="en-US" sz="3200" dirty="0" smtClean="0">
                <a:solidFill>
                  <a:srgbClr val="C00000"/>
                </a:solidFill>
              </a:rPr>
              <a:t>.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200400" y="3742267"/>
            <a:ext cx="2743200" cy="2997744"/>
          </a:xfrm>
          <a:prstGeom prst="rect">
            <a:avLst/>
          </a:prstGeom>
          <a:solidFill>
            <a:srgbClr val="FFFF99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dirty="0">
                <a:solidFill>
                  <a:srgbClr val="008000"/>
                </a:solidFill>
                <a:cs typeface="Arial" charset="0"/>
              </a:rPr>
              <a:t>"""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008000"/>
                </a:solidFill>
              </a:rPr>
              <a:t>This </a:t>
            </a:r>
            <a:r>
              <a:rPr lang="en-US" sz="3200" dirty="0">
                <a:solidFill>
                  <a:srgbClr val="008000"/>
                </a:solidFill>
              </a:rPr>
              <a:t>is </a:t>
            </a:r>
            <a:r>
              <a:rPr lang="en-US" sz="3200" dirty="0" smtClean="0">
                <a:solidFill>
                  <a:srgbClr val="008000"/>
                </a:solidFill>
              </a:rPr>
              <a:t>a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008000"/>
                </a:solidFill>
              </a:rPr>
              <a:t>multi-line</a:t>
            </a:r>
            <a:endParaRPr lang="en-US" sz="3200" dirty="0">
              <a:solidFill>
                <a:srgbClr val="008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008000"/>
                </a:solidFill>
              </a:rPr>
              <a:t>comment</a:t>
            </a:r>
            <a:r>
              <a:rPr lang="en-US" sz="3200" dirty="0" smtClean="0">
                <a:solidFill>
                  <a:srgbClr val="008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008000"/>
                </a:solidFill>
                <a:cs typeface="Arial" charset="0"/>
              </a:rPr>
              <a:t>"""</a:t>
            </a:r>
            <a:endParaRPr lang="en-US" sz="3200" dirty="0">
              <a:solidFill>
                <a:srgbClr val="008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24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Text Box 2"/>
          <p:cNvSpPr txBox="1">
            <a:spLocks noChangeArrowheads="1"/>
          </p:cNvSpPr>
          <p:nvPr/>
        </p:nvSpPr>
        <p:spPr bwMode="auto">
          <a:xfrm>
            <a:off x="228600" y="1108770"/>
            <a:ext cx="8686800" cy="2246769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i="1" dirty="0"/>
              <a:t>IDE</a:t>
            </a:r>
            <a:r>
              <a:rPr lang="en-US" sz="2800" dirty="0"/>
              <a:t> stands for </a:t>
            </a:r>
            <a:r>
              <a:rPr lang="en-US" sz="2800" b="1" dirty="0"/>
              <a:t>I</a:t>
            </a:r>
            <a:r>
              <a:rPr lang="en-US" sz="2800" i="1" dirty="0"/>
              <a:t>ntegrated</a:t>
            </a:r>
            <a:r>
              <a:rPr lang="en-US" sz="2800" b="1" dirty="0"/>
              <a:t> D</a:t>
            </a:r>
            <a:r>
              <a:rPr lang="en-US" sz="2800" i="1" dirty="0"/>
              <a:t>evelopment</a:t>
            </a:r>
            <a:r>
              <a:rPr lang="en-US" sz="2800" b="1" dirty="0"/>
              <a:t> E</a:t>
            </a:r>
            <a:r>
              <a:rPr lang="en-US" sz="2800" i="1" dirty="0"/>
              <a:t>nvironment</a:t>
            </a:r>
            <a:r>
              <a:rPr lang="en-US" sz="2800" dirty="0"/>
              <a:t>. 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An </a:t>
            </a:r>
            <a:r>
              <a:rPr lang="en-US" sz="2800" dirty="0"/>
              <a:t>IDE is an “environment” that contains everything you need to “develop” programs all “integrated” together.  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108771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sz="4800" dirty="0" smtClean="0">
                <a:latin typeface="Arial Black" panose="020B0A04020102020204" pitchFamily="34" charset="0"/>
                <a:cs typeface="Arial" panose="020B0604020202020204" pitchFamily="34" charset="0"/>
              </a:rPr>
              <a:t>What is an IDE?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003434"/>
              </p:ext>
            </p:extLst>
          </p:nvPr>
        </p:nvGraphicFramePr>
        <p:xfrm>
          <a:off x="685800" y="3733800"/>
          <a:ext cx="7833360" cy="29565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33600"/>
                <a:gridCol w="5699760"/>
              </a:tblGrid>
              <a:tr h="42672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Features of an IDE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672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Editor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 Narrow" panose="020B0606020202030204" pitchFamily="34" charset="0"/>
                        </a:rPr>
                        <a:t>A full screen editor for writing your programs</a:t>
                      </a:r>
                      <a:endParaRPr lang="en-US" sz="2000" dirty="0">
                        <a:effectLst/>
                        <a:latin typeface="Arial Narrow" panose="020B0606020202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 Narrow" panose="020B0606020202030204" pitchFamily="34" charset="0"/>
                        </a:rPr>
                        <a:t>A file manager to save </a:t>
                      </a:r>
                      <a:r>
                        <a:rPr lang="en-US" sz="2000" dirty="0" smtClean="0">
                          <a:effectLst/>
                          <a:latin typeface="Arial Narrow" panose="020B0606020202030204" pitchFamily="34" charset="0"/>
                        </a:rPr>
                        <a:t>programs</a:t>
                      </a:r>
                      <a:r>
                        <a:rPr lang="en-US" sz="2000" baseline="0" dirty="0" smtClean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dirty="0" smtClean="0">
                          <a:effectLst/>
                          <a:latin typeface="Arial Narrow" panose="020B0606020202030204" pitchFamily="34" charset="0"/>
                        </a:rPr>
                        <a:t>and </a:t>
                      </a:r>
                      <a:r>
                        <a:rPr lang="en-US" sz="2000" dirty="0">
                          <a:effectLst/>
                          <a:latin typeface="Arial Narrow" panose="020B0606020202030204" pitchFamily="34" charset="0"/>
                        </a:rPr>
                        <a:t>load them again later</a:t>
                      </a:r>
                      <a:endParaRPr lang="en-US" sz="2000" dirty="0">
                        <a:effectLst/>
                        <a:latin typeface="Arial Narrow" panose="020B0606020202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Translator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 Narrow"/>
                          <a:ea typeface="Times New Roman"/>
                          <a:cs typeface="Arial"/>
                        </a:rPr>
                        <a:t>Used to translate your source code into machine code.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 Narrow"/>
                          <a:ea typeface="Times New Roman"/>
                          <a:cs typeface="Arial"/>
                        </a:rPr>
                        <a:t>Most languages use a compiler.  Python uses an interpreter.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3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Output/Message Window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30" dirty="0">
                          <a:effectLst/>
                          <a:latin typeface="Arial Narrow" panose="020B0606020202030204" pitchFamily="34" charset="0"/>
                        </a:rPr>
                        <a:t>Show the output of your </a:t>
                      </a:r>
                      <a:r>
                        <a:rPr lang="en-US" sz="2000" spc="-30" dirty="0" smtClean="0">
                          <a:effectLst/>
                          <a:latin typeface="Arial Narrow" panose="020B0606020202030204" pitchFamily="34" charset="0"/>
                        </a:rPr>
                        <a:t>programs</a:t>
                      </a:r>
                      <a:r>
                        <a:rPr lang="en-US" sz="2000" spc="-30" baseline="0" dirty="0" smtClean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spc="-30" dirty="0" smtClean="0">
                          <a:effectLst/>
                          <a:latin typeface="Arial Narrow" panose="020B0606020202030204" pitchFamily="34" charset="0"/>
                        </a:rPr>
                        <a:t>or </a:t>
                      </a:r>
                      <a:r>
                        <a:rPr lang="en-US" sz="2000" spc="-30" dirty="0">
                          <a:effectLst/>
                          <a:latin typeface="Arial Narrow" panose="020B0606020202030204" pitchFamily="34" charset="0"/>
                        </a:rPr>
                        <a:t>displays error messages</a:t>
                      </a:r>
                      <a:endParaRPr lang="en-US" sz="2000" dirty="0">
                        <a:effectLst/>
                        <a:latin typeface="Arial Narrow" panose="020B0606020202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75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Text Box 2"/>
          <p:cNvSpPr txBox="1">
            <a:spLocks noChangeArrowheads="1"/>
          </p:cNvSpPr>
          <p:nvPr/>
        </p:nvSpPr>
        <p:spPr bwMode="auto">
          <a:xfrm>
            <a:off x="152400" y="1108770"/>
            <a:ext cx="8839200" cy="5693866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/>
              <a:t>The IDE that we will be using is </a:t>
            </a:r>
            <a:r>
              <a:rPr lang="en-US" sz="2800" b="1" dirty="0" err="1"/>
              <a:t>jGRASP</a:t>
            </a:r>
            <a:r>
              <a:rPr lang="en-US" sz="2800" dirty="0"/>
              <a:t>. 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One </a:t>
            </a:r>
            <a:r>
              <a:rPr lang="en-US" sz="2800" dirty="0"/>
              <a:t>of the main reasons that we are using </a:t>
            </a:r>
            <a:r>
              <a:rPr lang="en-US" sz="2800" b="1" dirty="0" err="1"/>
              <a:t>jGRASP</a:t>
            </a:r>
            <a:r>
              <a:rPr lang="en-US" sz="2800" dirty="0"/>
              <a:t> is that it is </a:t>
            </a:r>
            <a:r>
              <a:rPr lang="en-US" sz="2800" i="1" dirty="0"/>
              <a:t>freeware</a:t>
            </a:r>
            <a:r>
              <a:rPr lang="en-US" sz="2800" dirty="0"/>
              <a:t>.  </a:t>
            </a:r>
            <a:endParaRPr lang="en-US" sz="2800" dirty="0" smtClean="0"/>
          </a:p>
          <a:p>
            <a:endParaRPr lang="en-US" sz="2800" b="1" dirty="0"/>
          </a:p>
          <a:p>
            <a:r>
              <a:rPr lang="en-US" sz="2800" b="1" dirty="0" err="1" smtClean="0"/>
              <a:t>jGRASP</a:t>
            </a:r>
            <a:r>
              <a:rPr lang="en-US" sz="2800" dirty="0" smtClean="0"/>
              <a:t> </a:t>
            </a:r>
            <a:r>
              <a:rPr lang="en-US" sz="2800" dirty="0"/>
              <a:t>also has other features that make it work well for our lab lectures and lab assignments. 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You will find the </a:t>
            </a:r>
            <a:r>
              <a:rPr lang="en-US" sz="2800" b="1" dirty="0" err="1"/>
              <a:t>jGRASP</a:t>
            </a:r>
            <a:r>
              <a:rPr lang="en-US" sz="2800" dirty="0"/>
              <a:t> icon </a:t>
            </a:r>
            <a:r>
              <a:rPr lang="en-US" sz="2800" dirty="0" smtClean="0"/>
              <a:t>either </a:t>
            </a:r>
            <a:r>
              <a:rPr lang="en-US" sz="2800" dirty="0"/>
              <a:t>on </a:t>
            </a:r>
            <a:endParaRPr lang="en-US" sz="2800" dirty="0" smtClean="0"/>
          </a:p>
          <a:p>
            <a:r>
              <a:rPr lang="en-US" sz="2800" dirty="0" smtClean="0"/>
              <a:t>your </a:t>
            </a:r>
            <a:r>
              <a:rPr lang="en-US" sz="2800" dirty="0"/>
              <a:t>Desktop, Start </a:t>
            </a:r>
            <a:r>
              <a:rPr lang="en-US" sz="2800" dirty="0" smtClean="0"/>
              <a:t>menu</a:t>
            </a:r>
            <a:r>
              <a:rPr lang="en-US" sz="2800"/>
              <a:t>, </a:t>
            </a:r>
            <a:r>
              <a:rPr lang="en-US" sz="2800" smtClean="0"/>
              <a:t>Taskbar, Dock,</a:t>
            </a:r>
          </a:p>
          <a:p>
            <a:r>
              <a:rPr lang="en-US" sz="2800" smtClean="0"/>
              <a:t>or amoung other apps in the Launcher.  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Click/Double-click the icon </a:t>
            </a:r>
            <a:r>
              <a:rPr lang="en-US" sz="2800" dirty="0" smtClean="0"/>
              <a:t>to load </a:t>
            </a:r>
            <a:r>
              <a:rPr lang="en-US" sz="2800" b="1" dirty="0" err="1"/>
              <a:t>jGRASP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108771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sz="4800" dirty="0" err="1" smtClean="0">
                <a:latin typeface="Arial Black" panose="020B0A04020102020204" pitchFamily="34" charset="0"/>
                <a:cs typeface="Arial" panose="020B0604020202020204" pitchFamily="34" charset="0"/>
              </a:rPr>
              <a:t>jGRASP</a:t>
            </a:r>
            <a:endParaRPr lang="en-US" sz="4800" dirty="0" smtClean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4191000"/>
            <a:ext cx="1600200" cy="209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58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538" y="3224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2491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5331</TotalTime>
  <Words>1129</Words>
  <Application>Microsoft Office PowerPoint</Application>
  <PresentationFormat>On-screen Show (4:3)</PresentationFormat>
  <Paragraphs>203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Default Design</vt:lpstr>
      <vt:lpstr>PowerPoint Presentation</vt:lpstr>
      <vt:lpstr>PowerPoint Presentation</vt:lpstr>
      <vt:lpstr>Introduction</vt:lpstr>
      <vt:lpstr>PowerPoint Presentation</vt:lpstr>
      <vt:lpstr>Required Software</vt:lpstr>
      <vt:lpstr>The LearnIntroCS Folder</vt:lpstr>
      <vt:lpstr>What is an IDE?</vt:lpstr>
      <vt:lpstr>jGRASP</vt:lpstr>
      <vt:lpstr>PowerPoint Presentation</vt:lpstr>
      <vt:lpstr>PowerPoint Presentation</vt:lpstr>
      <vt:lpstr>PowerPoint Presentation</vt:lpstr>
      <vt:lpstr>PowerPoint Presentation</vt:lpstr>
      <vt:lpstr>Organization of Program Examples in LearnIntroCS</vt:lpstr>
      <vt:lpstr>Organization of Program Examples in LearnIntroCS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Keywords &amp; Program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print &amp; end</vt:lpstr>
      <vt:lpstr>Creating Blank 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 Literal Definition </vt:lpstr>
      <vt:lpstr>Python Multi-Line Comment Disclaimer</vt:lpstr>
      <vt:lpstr>PowerPoint Presentation</vt:lpstr>
      <vt:lpstr>2 Different Types of Comments</vt:lpstr>
    </vt:vector>
  </TitlesOfParts>
  <Manager>Leon Schram</Manager>
  <Company>BHS-RISD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580</cp:revision>
  <dcterms:created xsi:type="dcterms:W3CDTF">2003-07-04T03:08:29Z</dcterms:created>
  <dcterms:modified xsi:type="dcterms:W3CDTF">2020-06-02T16:36:11Z</dcterms:modified>
</cp:coreProperties>
</file>